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259" r:id="rId4"/>
    <p:sldId id="287" r:id="rId5"/>
    <p:sldId id="294" r:id="rId6"/>
    <p:sldId id="291" r:id="rId7"/>
    <p:sldId id="305" r:id="rId8"/>
    <p:sldId id="258" r:id="rId9"/>
    <p:sldId id="304" r:id="rId10"/>
    <p:sldId id="257" r:id="rId11"/>
    <p:sldId id="297" r:id="rId12"/>
    <p:sldId id="298" r:id="rId13"/>
    <p:sldId id="264" r:id="rId14"/>
    <p:sldId id="300" r:id="rId15"/>
    <p:sldId id="290" r:id="rId16"/>
    <p:sldId id="296" r:id="rId17"/>
    <p:sldId id="262" r:id="rId18"/>
    <p:sldId id="293" r:id="rId19"/>
    <p:sldId id="263" r:id="rId20"/>
  </p:sldIdLst>
  <p:sldSz cx="9144000" cy="5143500" type="screen16x9"/>
  <p:notesSz cx="6858000" cy="9144000"/>
  <p:embeddedFontLst>
    <p:embeddedFont>
      <p:font typeface="Microsoft Yi Baiti" panose="03000500000000000000" pitchFamily="66" charset="0"/>
      <p:regular r:id="rId23"/>
    </p:embeddedFont>
    <p:embeddedFont>
      <p:font typeface="Aharoni" panose="02020500000000000000" charset="-79"/>
      <p:bold r:id="rId24"/>
    </p:embeddedFont>
    <p:embeddedFont>
      <p:font typeface="微軟正黑體" panose="020B0604030504040204" pitchFamily="34" charset="-120"/>
      <p:regular r:id="rId25"/>
      <p:bold r:id="rId26"/>
    </p:embeddedFont>
    <p:embeddedFont>
      <p:font typeface="Amatic SC" panose="02020500000000000000" charset="-79"/>
      <p:regular r:id="rId27"/>
      <p:bold r:id="rId28"/>
    </p:embeddedFont>
    <p:embeddedFont>
      <p:font typeface="Muli Light" panose="02020500000000000000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3"/>
    <a:srgbClr val="F6DEDE"/>
    <a:srgbClr val="CDBCB5"/>
    <a:srgbClr val="D7CAC4"/>
    <a:srgbClr val="B5D4E9"/>
    <a:srgbClr val="C7C7C7"/>
    <a:srgbClr val="C3CED9"/>
    <a:srgbClr val="C9E4B4"/>
    <a:srgbClr val="C0E78D"/>
    <a:srgbClr val="DB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>
      <p:cViewPr varScale="1">
        <p:scale>
          <a:sx n="144" d="100"/>
          <a:sy n="144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252206549336E-2"/>
          <c:y val="3.1491668120648478E-2"/>
          <c:w val="0.74796803083169749"/>
          <c:h val="0.90558225321645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工作表1!$G$11</c:f>
              <c:strCache>
                <c:ptCount val="1"/>
                <c:pt idx="0">
                  <c:v>　出生人數</c:v>
                </c:pt>
              </c:strCache>
            </c:strRef>
          </c:tx>
          <c:spPr>
            <a:solidFill>
              <a:srgbClr val="F2D58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工作表1!$G$12:$G$15</c:f>
              <c:numCache>
                <c:formatCode>General</c:formatCode>
                <c:ptCount val="4"/>
                <c:pt idx="0">
                  <c:v>213598</c:v>
                </c:pt>
                <c:pt idx="1">
                  <c:v>208440</c:v>
                </c:pt>
                <c:pt idx="2">
                  <c:v>193844</c:v>
                </c:pt>
                <c:pt idx="3">
                  <c:v>181601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1-4A0A-9D53-E21189A125AE}"/>
            </c:ext>
          </c:extLst>
        </c:ser>
        <c:ser>
          <c:idx val="1"/>
          <c:order val="1"/>
          <c:tx>
            <c:strRef>
              <c:f>工作表1!$H$11</c:f>
              <c:strCache>
                <c:ptCount val="1"/>
                <c:pt idx="0">
                  <c:v>　手冊配送數</c:v>
                </c:pt>
              </c:strCache>
            </c:strRef>
          </c:tx>
          <c:spPr>
            <a:solidFill>
              <a:srgbClr val="F9F2B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工作表1!$F$12:$F$15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工作表1!$H$12:$H$15</c:f>
              <c:numCache>
                <c:formatCode>General</c:formatCode>
                <c:ptCount val="4"/>
                <c:pt idx="0">
                  <c:v>59572.482199999999</c:v>
                </c:pt>
                <c:pt idx="1">
                  <c:v>131942.51999999999</c:v>
                </c:pt>
                <c:pt idx="2">
                  <c:v>125630.29640000001</c:v>
                </c:pt>
                <c:pt idx="3">
                  <c:v>150002.42600000001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1-4A0A-9D53-E21189A12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7650016"/>
        <c:axId val="-2067652192"/>
      </c:barChart>
      <c:catAx>
        <c:axId val="-206765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67652192"/>
        <c:crosses val="autoZero"/>
        <c:auto val="1"/>
        <c:lblAlgn val="ctr"/>
        <c:lblOffset val="100"/>
        <c:noMultiLvlLbl val="0"/>
      </c:catAx>
      <c:valAx>
        <c:axId val="-2067652192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67650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0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1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Babyhub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林宏仁老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/>
              <a:t>第</a:t>
            </a:r>
            <a:r>
              <a:rPr lang="en-US" altLang="zh-TW" sz="1600" dirty="0"/>
              <a:t>108509</a:t>
            </a:r>
            <a:r>
              <a:rPr lang="zh-TW" altLang="en-US" sz="1600" dirty="0"/>
              <a:t>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868144" y="322325"/>
            <a:ext cx="2376264" cy="455359"/>
            <a:chOff x="5796136" y="232242"/>
            <a:chExt cx="2448272" cy="504056"/>
          </a:xfrm>
        </p:grpSpPr>
        <p:sp>
          <p:nvSpPr>
            <p:cNvPr id="7" name="向下箭號 6"/>
            <p:cNvSpPr/>
            <p:nvPr/>
          </p:nvSpPr>
          <p:spPr>
            <a:xfrm>
              <a:off x="5796136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>
              <a:off x="7023781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7887877" y="232242"/>
              <a:ext cx="356531" cy="50405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文字方塊 113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11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" y="348380"/>
            <a:ext cx="8043402" cy="45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itchFamily="34" charset="-120"/>
                <a:ea typeface="微軟正黑體" pitchFamily="34" charset="-120"/>
              </a:rPr>
              <a:t>功能簡介</a:t>
            </a:r>
            <a:endParaRPr lang="zh-TW" altLang="en-US" sz="3200" dirty="0">
              <a:solidFill>
                <a:srgbClr val="F3C19B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4" y="1227693"/>
            <a:ext cx="8509312" cy="26881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24210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12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85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295190" y="1158733"/>
            <a:ext cx="1844832" cy="1428122"/>
            <a:chOff x="323528" y="994777"/>
            <a:chExt cx="1844832" cy="1428122"/>
          </a:xfrm>
        </p:grpSpPr>
        <p:sp>
          <p:nvSpPr>
            <p:cNvPr id="7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566307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11760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682876" y="3048284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37424" y="1158733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23528" y="994777"/>
            <a:ext cx="4131822" cy="1428122"/>
            <a:chOff x="323528" y="994777"/>
            <a:chExt cx="4131822" cy="1428122"/>
          </a:xfrm>
        </p:grpSpPr>
        <p:sp>
          <p:nvSpPr>
            <p:cNvPr id="6" name="Google Shape;151;p23"/>
            <p:cNvSpPr/>
            <p:nvPr/>
          </p:nvSpPr>
          <p:spPr>
            <a:xfrm>
              <a:off x="531883" y="994777"/>
              <a:ext cx="1428122" cy="1428122"/>
            </a:xfrm>
            <a:prstGeom prst="ellipse">
              <a:avLst/>
            </a:prstGeom>
            <a:solidFill>
              <a:srgbClr val="F3C19B">
                <a:alpha val="9411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323528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提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醒</a:t>
              </a: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2074717" y="1256681"/>
              <a:ext cx="2380633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綁定</a:t>
              </a:r>
              <a:r>
                <a:rPr lang="en-US" altLang="zh-TW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LINEBOT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後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會提醒家長們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疫苗施打及里程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碑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  <a:sym typeface="Amatic SC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79296" y="994777"/>
            <a:ext cx="5445232" cy="1428122"/>
            <a:chOff x="3879296" y="994777"/>
            <a:chExt cx="5445232" cy="1428122"/>
          </a:xfrm>
        </p:grpSpPr>
        <p:sp>
          <p:nvSpPr>
            <p:cNvPr id="4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13" name="Google Shape;75;p14"/>
            <p:cNvSpPr txBox="1">
              <a:spLocks/>
            </p:cNvSpPr>
            <p:nvPr/>
          </p:nvSpPr>
          <p:spPr>
            <a:xfrm>
              <a:off x="5616624" y="1372525"/>
              <a:ext cx="3707904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改善手冊無法即時</a:t>
              </a:r>
              <a:endParaRPr lang="en-US" altLang="zh-TW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給</a:t>
              </a: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父母新資訊的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問題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367228" y="3231860"/>
            <a:ext cx="4140876" cy="1428122"/>
            <a:chOff x="1367228" y="2786547"/>
            <a:chExt cx="4140876" cy="1428122"/>
          </a:xfrm>
        </p:grpSpPr>
        <p:sp>
          <p:nvSpPr>
            <p:cNvPr id="5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1367228" y="328887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3130117" y="3075806"/>
              <a:ext cx="237798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讓父母們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可以分享</a:t>
              </a:r>
              <a:endParaRPr lang="en-US" altLang="zh-TW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趣事或問題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43319" y="3231860"/>
            <a:ext cx="4265185" cy="1428122"/>
            <a:chOff x="4843319" y="2786547"/>
            <a:chExt cx="4265185" cy="1428122"/>
          </a:xfrm>
        </p:grpSpPr>
        <p:sp>
          <p:nvSpPr>
            <p:cNvPr id="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1" name="Google Shape;75;p14"/>
            <p:cNvSpPr txBox="1">
              <a:spLocks/>
            </p:cNvSpPr>
            <p:nvPr/>
          </p:nvSpPr>
          <p:spPr>
            <a:xfrm>
              <a:off x="4843319" y="329183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15" name="Google Shape;75;p14"/>
            <p:cNvSpPr txBox="1">
              <a:spLocks/>
            </p:cNvSpPr>
            <p:nvPr/>
          </p:nvSpPr>
          <p:spPr>
            <a:xfrm>
              <a:off x="6537737" y="3244733"/>
              <a:ext cx="2570767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能在討論版分享</a:t>
              </a:r>
              <a:endParaRPr lang="zh-TW" alt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104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496218" y="4443958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16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02408" y="830906"/>
            <a:ext cx="3880763" cy="1428122"/>
            <a:chOff x="2059389" y="2062601"/>
            <a:chExt cx="3880763" cy="1428122"/>
          </a:xfrm>
        </p:grpSpPr>
        <p:sp>
          <p:nvSpPr>
            <p:cNvPr id="23" name="矩形 22"/>
            <p:cNvSpPr/>
            <p:nvPr/>
          </p:nvSpPr>
          <p:spPr>
            <a:xfrm>
              <a:off x="3770802" y="2427733"/>
              <a:ext cx="2169350" cy="697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提供網頁及LineBOT</a:t>
              </a:r>
            </a:p>
            <a:p>
              <a:pPr>
                <a:buClr>
                  <a:srgbClr val="F0C3A3"/>
                </a:buClr>
                <a:buSzPts val="2000"/>
                <a:buFont typeface="Muli Light"/>
                <a:buNone/>
              </a:pPr>
              <a:r>
                <a:rPr lang="zh-TW" altLang="en-US" sz="16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可</a:t>
              </a:r>
              <a:r>
                <a:rPr lang="zh-TW" altLang="en-US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隨時輸入寶寶狀況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059389" y="2062601"/>
              <a:ext cx="1844832" cy="1428122"/>
              <a:chOff x="2059389" y="2062601"/>
              <a:chExt cx="1844832" cy="1428122"/>
            </a:xfrm>
          </p:grpSpPr>
          <p:sp>
            <p:nvSpPr>
              <p:cNvPr id="25" name="Google Shape;151;p23"/>
              <p:cNvSpPr/>
              <p:nvPr/>
            </p:nvSpPr>
            <p:spPr>
              <a:xfrm>
                <a:off x="2267744" y="2062601"/>
                <a:ext cx="1428122" cy="142812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94118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  <p:sp>
            <p:nvSpPr>
              <p:cNvPr id="26" name="Google Shape;75;p14"/>
              <p:cNvSpPr txBox="1">
                <a:spLocks/>
              </p:cNvSpPr>
              <p:nvPr/>
            </p:nvSpPr>
            <p:spPr>
              <a:xfrm>
                <a:off x="2059389" y="2568790"/>
                <a:ext cx="1844832" cy="507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C3A3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C7F91"/>
                  </a:buClr>
                  <a:buSzPts val="2000"/>
                  <a:buFont typeface="Muli Light"/>
                  <a:buChar char="‐"/>
                  <a:defRPr sz="2000" b="0" i="0" u="none" strike="noStrike" cap="none">
                    <a:solidFill>
                      <a:srgbClr val="7C7F9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zh-TW" altLang="en-US" b="1" dirty="0" smtClean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便利</a:t>
                </a:r>
                <a:r>
                  <a:rPr lang="zh-TW" altLang="en-US" b="1" dirty="0">
                    <a:solidFill>
                      <a:srgbClr val="828282"/>
                    </a:solidFill>
                    <a:latin typeface="微軟正黑體" pitchFamily="34" charset="-120"/>
                    <a:ea typeface="微軟正黑體" pitchFamily="34" charset="-120"/>
                    <a:cs typeface="Adobe Hebrew" pitchFamily="18" charset="-79"/>
                    <a:sym typeface="Amatic SC"/>
                  </a:rPr>
                  <a:t>性</a:t>
                </a: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715617" y="1851670"/>
            <a:ext cx="7751609" cy="2808312"/>
            <a:chOff x="715617" y="1851670"/>
            <a:chExt cx="7751609" cy="28083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6" y="2538251"/>
              <a:ext cx="1035354" cy="1833699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02" y="2594733"/>
              <a:ext cx="3384376" cy="1651577"/>
            </a:xfrm>
            <a:prstGeom prst="rect">
              <a:avLst/>
            </a:prstGeom>
          </p:spPr>
        </p:pic>
        <p:sp>
          <p:nvSpPr>
            <p:cNvPr id="12" name="Google Shape;272;p33"/>
            <p:cNvSpPr/>
            <p:nvPr/>
          </p:nvSpPr>
          <p:spPr>
            <a:xfrm>
              <a:off x="6451002" y="1851670"/>
              <a:ext cx="2016224" cy="2808312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2"/>
            <p:cNvSpPr/>
            <p:nvPr/>
          </p:nvSpPr>
          <p:spPr>
            <a:xfrm>
              <a:off x="4887554" y="2181064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0;p34"/>
            <p:cNvSpPr/>
            <p:nvPr/>
          </p:nvSpPr>
          <p:spPr>
            <a:xfrm>
              <a:off x="715617" y="2476399"/>
              <a:ext cx="3636799" cy="218358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7CA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155" y="2105856"/>
              <a:ext cx="1725262" cy="230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131589"/>
            <a:ext cx="8352928" cy="287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希望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BABYHUB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能包含所有媽媽手冊的功能，並更方便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使用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LINE BOT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以更人性化的對話方式，提供一些記錄、提醒功能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與使用者行事曆合併，能清楚一覽事項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ts val="2000"/>
            </a:pP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與醫院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合作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，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匯出常見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問題的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報表，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能將我們所蒐集到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的數據供醫院參考，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醫生也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能回饋更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專業或新的知識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給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們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。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5587017" y="2285680"/>
            <a:ext cx="554388" cy="56392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236296" y="3372586"/>
            <a:ext cx="1419622" cy="1419622"/>
            <a:chOff x="6660232" y="1088413"/>
            <a:chExt cx="1563638" cy="15636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8887" r="90234">
                          <a14:foregroundMark x1="88965" y1="55469" x2="88965" y2="55469"/>
                          <a14:foregroundMark x1="90332" y1="43066" x2="90332" y2="43066"/>
                          <a14:foregroundMark x1="89551" y1="69141" x2="89551" y2="69141"/>
                          <a14:foregroundMark x1="8887" y1="81445" x2="8887" y2="81445"/>
                          <a14:backgroundMark x1="32422" y1="19629" x2="32422" y2="19629"/>
                          <a14:backgroundMark x1="39746" y1="21289" x2="39746" y2="21289"/>
                          <a14:backgroundMark x1="38672" y1="18945" x2="38672" y2="18945"/>
                          <a14:backgroundMark x1="37695" y1="20508" x2="37695" y2="20508"/>
                          <a14:backgroundMark x1="34570" y1="23438" x2="34570" y2="2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088413"/>
              <a:ext cx="1563638" cy="156363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3FDED"/>
                </a:clrFrom>
                <a:clrTo>
                  <a:srgbClr val="F3FDE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137" b="27148" l="23828" r="42285"/>
                      </a14:imgEffect>
                      <a14:imgEffect>
                        <a14:artisticFilmGrain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0" t="13817" r="55384" b="72366"/>
            <a:stretch/>
          </p:blipFill>
          <p:spPr>
            <a:xfrm>
              <a:off x="6984000" y="1312087"/>
              <a:ext cx="359999" cy="21602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8568226" y="454790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18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355264" y="1059582"/>
            <a:ext cx="446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9600" dirty="0">
                <a:solidFill>
                  <a:srgbClr val="F6DEDE"/>
                </a:solidFill>
              </a:rPr>
              <a:t>Thanks</a:t>
            </a:r>
            <a:r>
              <a:rPr lang="en" altLang="zh-TW" sz="9600" dirty="0">
                <a:solidFill>
                  <a:srgbClr val="F6DEDE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" altLang="zh-TW" sz="9600" dirty="0">
                <a:solidFill>
                  <a:srgbClr val="F6DEDE"/>
                </a:solidFill>
                <a:sym typeface="Muli Light"/>
              </a:rPr>
              <a:t>❤</a:t>
            </a:r>
            <a:endParaRPr sz="960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" name="Google Shape;109;p19"/>
          <p:cNvSpPr txBox="1">
            <a:spLocks/>
          </p:cNvSpPr>
          <p:nvPr/>
        </p:nvSpPr>
        <p:spPr>
          <a:xfrm>
            <a:off x="4355264" y="1969767"/>
            <a:ext cx="1895519" cy="8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4400" dirty="0" smtClean="0">
                <a:solidFill>
                  <a:srgbClr val="CBCBD3"/>
                </a:solidFill>
              </a:rPr>
              <a:t>BABYHUB</a:t>
            </a:r>
            <a:endParaRPr lang="en-US" sz="4400" dirty="0">
              <a:solidFill>
                <a:srgbClr val="CBCBD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8673" y="27034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800" b="1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  <a:sym typeface="Amatic SC"/>
              </a:rPr>
              <a:t>108509</a:t>
            </a:r>
            <a:r>
              <a:rPr lang="zh-TW" altLang="en-US" sz="1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328725" y="3042089"/>
            <a:ext cx="1970755" cy="14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</a:t>
            </a:r>
            <a:r>
              <a:rPr lang="en-US" altLang="zh-TW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1800" b="0" dirty="0" smtClean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1800" b="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晴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綺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sp>
        <p:nvSpPr>
          <p:cNvPr id="14" name="Google Shape;114;p19"/>
          <p:cNvSpPr/>
          <p:nvPr/>
        </p:nvSpPr>
        <p:spPr>
          <a:xfrm rot="1409619">
            <a:off x="7778498" y="3102278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5" name="Google Shape;114;p19"/>
          <p:cNvSpPr/>
          <p:nvPr/>
        </p:nvSpPr>
        <p:spPr>
          <a:xfrm rot="20904689">
            <a:off x="7177101" y="3976106"/>
            <a:ext cx="500071" cy="4859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" name="Google Shape;114;p19"/>
          <p:cNvSpPr/>
          <p:nvPr/>
        </p:nvSpPr>
        <p:spPr>
          <a:xfrm rot="1409619">
            <a:off x="3100981" y="3114569"/>
            <a:ext cx="193543" cy="18807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0968" y="1635646"/>
            <a:ext cx="1728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動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0968" y="2309945"/>
            <a:ext cx="1886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系統架構</a:t>
            </a:r>
            <a:r>
              <a:rPr lang="zh-TW" altLang="en-US" sz="2600" b="1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80968" y="3022477"/>
            <a:ext cx="2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matic SC"/>
                <a:sym typeface="Amatic SC"/>
              </a:rPr>
              <a:t>商業模式分析</a:t>
            </a:r>
            <a:endParaRPr lang="zh-TW" altLang="en-US" sz="2600" b="1" dirty="0">
              <a:solidFill>
                <a:srgbClr val="6E96D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matic SC"/>
              <a:sym typeface="Amatic S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49321" y="1635646"/>
            <a:ext cx="208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功能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簡介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49321" y="2309945"/>
            <a:ext cx="28616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系統特色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349321" y="3022477"/>
            <a:ext cx="275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600" b="1">
                <a:solidFill>
                  <a:srgbClr val="609CCE"/>
                </a:solidFill>
                <a:latin typeface="Amatic SC"/>
                <a:ea typeface="超研澤中隸" pitchFamily="49" charset="-120"/>
                <a:cs typeface="Amatic SC"/>
              </a:defRPr>
            </a:lvl1pPr>
          </a:lstStyle>
          <a:p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結論及</a:t>
            </a:r>
            <a:r>
              <a:rPr lang="zh-TW" altLang="en-US" dirty="0" smtClean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未來展</a:t>
            </a:r>
            <a:r>
              <a:rPr lang="zh-TW" altLang="en-US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matic SC"/>
              </a:rPr>
              <a:t>望</a:t>
            </a:r>
          </a:p>
        </p:txBody>
      </p:sp>
      <p:sp>
        <p:nvSpPr>
          <p:cNvPr id="16" name="Google Shape;355;p39"/>
          <p:cNvSpPr/>
          <p:nvPr/>
        </p:nvSpPr>
        <p:spPr>
          <a:xfrm>
            <a:off x="4886949" y="3108644"/>
            <a:ext cx="340020" cy="320108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3" name="Google Shape;348;p39"/>
          <p:cNvSpPr/>
          <p:nvPr/>
        </p:nvSpPr>
        <p:spPr>
          <a:xfrm>
            <a:off x="1725511" y="1719676"/>
            <a:ext cx="322972" cy="324383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4" name="Google Shape;347;p39"/>
          <p:cNvSpPr/>
          <p:nvPr/>
        </p:nvSpPr>
        <p:spPr>
          <a:xfrm flipH="1">
            <a:off x="1700011" y="2383165"/>
            <a:ext cx="373973" cy="34600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5" name="Google Shape;337;p39"/>
          <p:cNvSpPr/>
          <p:nvPr/>
        </p:nvSpPr>
        <p:spPr>
          <a:xfrm>
            <a:off x="4889126" y="2386218"/>
            <a:ext cx="335666" cy="33989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6" name="Google Shape;324;p39"/>
          <p:cNvSpPr/>
          <p:nvPr/>
        </p:nvSpPr>
        <p:spPr>
          <a:xfrm>
            <a:off x="4891706" y="1669840"/>
            <a:ext cx="330507" cy="42405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739AD1"/>
              </a:solidFill>
            </a:endParaRPr>
          </a:p>
        </p:txBody>
      </p:sp>
      <p:sp>
        <p:nvSpPr>
          <p:cNvPr id="27" name="Google Shape;339;p39"/>
          <p:cNvSpPr/>
          <p:nvPr/>
        </p:nvSpPr>
        <p:spPr>
          <a:xfrm flipH="1">
            <a:off x="1724766" y="3119905"/>
            <a:ext cx="324463" cy="29758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578C3"/>
          </a:solidFill>
          <a:ln>
            <a:solidFill>
              <a:srgbClr val="6E96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9A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</a:t>
            </a:r>
            <a:r>
              <a:rPr lang="zh-TW" altLang="zh-TW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知識</a:t>
            </a: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無法即時更新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最新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疾病沒辦法馬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上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討論版可讓</a:t>
            </a:r>
            <a:r>
              <a:rPr lang="zh-TW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媽媽們互相分享及回饋自身的經驗或問題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zh-TW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媽媽手冊嚴重缺</a:t>
            </a: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貨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很多孕婦只能使用影本，我們的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網站提供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了簡易的紀錄功能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062179" y="929323"/>
            <a:ext cx="1354395" cy="1354395"/>
            <a:chOff x="7062179" y="807418"/>
            <a:chExt cx="1354395" cy="135439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062179" y="807418"/>
              <a:ext cx="1354395" cy="1354395"/>
            </a:xfrm>
            <a:prstGeom prst="rect">
              <a:avLst/>
            </a:prstGeom>
          </p:spPr>
        </p:pic>
        <p:sp>
          <p:nvSpPr>
            <p:cNvPr id="3" name="乘號 2"/>
            <p:cNvSpPr/>
            <p:nvPr/>
          </p:nvSpPr>
          <p:spPr>
            <a:xfrm rot="1138643">
              <a:off x="7097197" y="947603"/>
              <a:ext cx="1299832" cy="1043034"/>
            </a:xfrm>
            <a:custGeom>
              <a:avLst/>
              <a:gdLst>
                <a:gd name="connsiteX0" fmla="*/ 451012 w 2410068"/>
                <a:gd name="connsiteY0" fmla="*/ 604924 h 1810019"/>
                <a:gd name="connsiteX1" fmla="*/ 706665 w 2410068"/>
                <a:gd name="connsiteY1" fmla="*/ 264518 h 1810019"/>
                <a:gd name="connsiteX2" fmla="*/ 1205034 w 2410068"/>
                <a:gd name="connsiteY2" fmla="*/ 638806 h 1810019"/>
                <a:gd name="connsiteX3" fmla="*/ 1703403 w 2410068"/>
                <a:gd name="connsiteY3" fmla="*/ 264518 h 1810019"/>
                <a:gd name="connsiteX4" fmla="*/ 1959056 w 2410068"/>
                <a:gd name="connsiteY4" fmla="*/ 604924 h 1810019"/>
                <a:gd name="connsiteX5" fmla="*/ 1559488 w 2410068"/>
                <a:gd name="connsiteY5" fmla="*/ 905010 h 1810019"/>
                <a:gd name="connsiteX6" fmla="*/ 1959056 w 2410068"/>
                <a:gd name="connsiteY6" fmla="*/ 1205095 h 1810019"/>
                <a:gd name="connsiteX7" fmla="*/ 1703403 w 2410068"/>
                <a:gd name="connsiteY7" fmla="*/ 1545501 h 1810019"/>
                <a:gd name="connsiteX8" fmla="*/ 1205034 w 2410068"/>
                <a:gd name="connsiteY8" fmla="*/ 1171213 h 1810019"/>
                <a:gd name="connsiteX9" fmla="*/ 706665 w 2410068"/>
                <a:gd name="connsiteY9" fmla="*/ 1545501 h 1810019"/>
                <a:gd name="connsiteX10" fmla="*/ 451012 w 2410068"/>
                <a:gd name="connsiteY10" fmla="*/ 1205095 h 1810019"/>
                <a:gd name="connsiteX11" fmla="*/ 850580 w 2410068"/>
                <a:gd name="connsiteY11" fmla="*/ 905010 h 1810019"/>
                <a:gd name="connsiteX12" fmla="*/ 451012 w 2410068"/>
                <a:gd name="connsiteY12" fmla="*/ 604924 h 1810019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54022 w 1508044"/>
                <a:gd name="connsiteY8" fmla="*/ 906695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0 w 1508044"/>
                <a:gd name="connsiteY10" fmla="*/ 940577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55653 w 1508044"/>
                <a:gd name="connsiteY9" fmla="*/ 1280983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399568 w 1508044"/>
                <a:gd name="connsiteY11" fmla="*/ 640492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38791 w 1508044"/>
                <a:gd name="connsiteY10" fmla="*/ 1007816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1108476 w 1508044"/>
                <a:gd name="connsiteY5" fmla="*/ 64049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04122 w 1508044"/>
                <a:gd name="connsiteY11" fmla="*/ 682064 h 1280983"/>
                <a:gd name="connsiteX12" fmla="*/ 0 w 1508044"/>
                <a:gd name="connsiteY12" fmla="*/ 340406 h 1280983"/>
                <a:gd name="connsiteX0" fmla="*/ 0 w 1508044"/>
                <a:gd name="connsiteY0" fmla="*/ 340406 h 1280983"/>
                <a:gd name="connsiteX1" fmla="*/ 255653 w 1508044"/>
                <a:gd name="connsiteY1" fmla="*/ 0 h 1280983"/>
                <a:gd name="connsiteX2" fmla="*/ 776130 w 1508044"/>
                <a:gd name="connsiteY2" fmla="*/ 588280 h 1280983"/>
                <a:gd name="connsiteX3" fmla="*/ 1252391 w 1508044"/>
                <a:gd name="connsiteY3" fmla="*/ 0 h 1280983"/>
                <a:gd name="connsiteX4" fmla="*/ 1508044 w 1508044"/>
                <a:gd name="connsiteY4" fmla="*/ 340406 h 1280983"/>
                <a:gd name="connsiteX5" fmla="*/ 878407 w 1508044"/>
                <a:gd name="connsiteY5" fmla="*/ 661412 h 1280983"/>
                <a:gd name="connsiteX6" fmla="*/ 1508044 w 1508044"/>
                <a:gd name="connsiteY6" fmla="*/ 940577 h 1280983"/>
                <a:gd name="connsiteX7" fmla="*/ 1252391 w 1508044"/>
                <a:gd name="connsiteY7" fmla="*/ 1280983 h 1280983"/>
                <a:gd name="connsiteX8" fmla="*/ 799100 w 1508044"/>
                <a:gd name="connsiteY8" fmla="*/ 718842 h 1280983"/>
                <a:gd name="connsiteX9" fmla="*/ 208103 w 1508044"/>
                <a:gd name="connsiteY9" fmla="*/ 1207801 h 1280983"/>
                <a:gd name="connsiteX10" fmla="*/ 111673 w 1508044"/>
                <a:gd name="connsiteY10" fmla="*/ 1070047 h 1280983"/>
                <a:gd name="connsiteX11" fmla="*/ 694757 w 1508044"/>
                <a:gd name="connsiteY11" fmla="*/ 639705 h 1280983"/>
                <a:gd name="connsiteX12" fmla="*/ 0 w 1508044"/>
                <a:gd name="connsiteY12" fmla="*/ 340406 h 1280983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508044 w 1508044"/>
                <a:gd name="connsiteY6" fmla="*/ 940577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878407 w 1508044"/>
                <a:gd name="connsiteY5" fmla="*/ 661412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393960 w 1508044"/>
                <a:gd name="connsiteY6" fmla="*/ 105143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11673 w 1508044"/>
                <a:gd name="connsiteY10" fmla="*/ 1070047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207801"/>
                <a:gd name="connsiteX1" fmla="*/ 255653 w 1508044"/>
                <a:gd name="connsiteY1" fmla="*/ 0 h 1207801"/>
                <a:gd name="connsiteX2" fmla="*/ 776130 w 1508044"/>
                <a:gd name="connsiteY2" fmla="*/ 588280 h 1207801"/>
                <a:gd name="connsiteX3" fmla="*/ 1252391 w 1508044"/>
                <a:gd name="connsiteY3" fmla="*/ 0 h 1207801"/>
                <a:gd name="connsiteX4" fmla="*/ 1508044 w 1508044"/>
                <a:gd name="connsiteY4" fmla="*/ 340406 h 1207801"/>
                <a:gd name="connsiteX5" fmla="*/ 907054 w 1508044"/>
                <a:gd name="connsiteY5" fmla="*/ 647083 h 1207801"/>
                <a:gd name="connsiteX6" fmla="*/ 1410534 w 1508044"/>
                <a:gd name="connsiteY6" fmla="*/ 1034546 h 1207801"/>
                <a:gd name="connsiteX7" fmla="*/ 1317303 w 1508044"/>
                <a:gd name="connsiteY7" fmla="*/ 1137791 h 1207801"/>
                <a:gd name="connsiteX8" fmla="*/ 799100 w 1508044"/>
                <a:gd name="connsiteY8" fmla="*/ 718842 h 1207801"/>
                <a:gd name="connsiteX9" fmla="*/ 208103 w 1508044"/>
                <a:gd name="connsiteY9" fmla="*/ 1207801 h 1207801"/>
                <a:gd name="connsiteX10" fmla="*/ 122687 w 1508044"/>
                <a:gd name="connsiteY10" fmla="*/ 1102072 h 1207801"/>
                <a:gd name="connsiteX11" fmla="*/ 694757 w 1508044"/>
                <a:gd name="connsiteY11" fmla="*/ 639705 h 1207801"/>
                <a:gd name="connsiteX12" fmla="*/ 0 w 1508044"/>
                <a:gd name="connsiteY12" fmla="*/ 340406 h 1207801"/>
                <a:gd name="connsiteX0" fmla="*/ 0 w 1508044"/>
                <a:gd name="connsiteY0" fmla="*/ 340406 h 1189786"/>
                <a:gd name="connsiteX1" fmla="*/ 255653 w 1508044"/>
                <a:gd name="connsiteY1" fmla="*/ 0 h 1189786"/>
                <a:gd name="connsiteX2" fmla="*/ 776130 w 1508044"/>
                <a:gd name="connsiteY2" fmla="*/ 588280 h 1189786"/>
                <a:gd name="connsiteX3" fmla="*/ 1252391 w 1508044"/>
                <a:gd name="connsiteY3" fmla="*/ 0 h 1189786"/>
                <a:gd name="connsiteX4" fmla="*/ 1508044 w 1508044"/>
                <a:gd name="connsiteY4" fmla="*/ 340406 h 1189786"/>
                <a:gd name="connsiteX5" fmla="*/ 907054 w 1508044"/>
                <a:gd name="connsiteY5" fmla="*/ 647083 h 1189786"/>
                <a:gd name="connsiteX6" fmla="*/ 1410534 w 1508044"/>
                <a:gd name="connsiteY6" fmla="*/ 1034546 h 1189786"/>
                <a:gd name="connsiteX7" fmla="*/ 1317303 w 1508044"/>
                <a:gd name="connsiteY7" fmla="*/ 1137791 h 1189786"/>
                <a:gd name="connsiteX8" fmla="*/ 799100 w 1508044"/>
                <a:gd name="connsiteY8" fmla="*/ 718842 h 1189786"/>
                <a:gd name="connsiteX9" fmla="*/ 201908 w 1508044"/>
                <a:gd name="connsiteY9" fmla="*/ 1189786 h 1189786"/>
                <a:gd name="connsiteX10" fmla="*/ 122687 w 1508044"/>
                <a:gd name="connsiteY10" fmla="*/ 1102072 h 1189786"/>
                <a:gd name="connsiteX11" fmla="*/ 694757 w 1508044"/>
                <a:gd name="connsiteY11" fmla="*/ 639705 h 1189786"/>
                <a:gd name="connsiteX12" fmla="*/ 0 w 1508044"/>
                <a:gd name="connsiteY12" fmla="*/ 340406 h 1189786"/>
                <a:gd name="connsiteX0" fmla="*/ 0 w 1507355"/>
                <a:gd name="connsiteY0" fmla="*/ 340406 h 1189786"/>
                <a:gd name="connsiteX1" fmla="*/ 255653 w 1507355"/>
                <a:gd name="connsiteY1" fmla="*/ 0 h 1189786"/>
                <a:gd name="connsiteX2" fmla="*/ 776130 w 1507355"/>
                <a:gd name="connsiteY2" fmla="*/ 588280 h 1189786"/>
                <a:gd name="connsiteX3" fmla="*/ 1252391 w 1507355"/>
                <a:gd name="connsiteY3" fmla="*/ 0 h 1189786"/>
                <a:gd name="connsiteX4" fmla="*/ 1507355 w 1507355"/>
                <a:gd name="connsiteY4" fmla="*/ 338404 h 1189786"/>
                <a:gd name="connsiteX5" fmla="*/ 907054 w 1507355"/>
                <a:gd name="connsiteY5" fmla="*/ 647083 h 1189786"/>
                <a:gd name="connsiteX6" fmla="*/ 1410534 w 1507355"/>
                <a:gd name="connsiteY6" fmla="*/ 1034546 h 1189786"/>
                <a:gd name="connsiteX7" fmla="*/ 1317303 w 1507355"/>
                <a:gd name="connsiteY7" fmla="*/ 1137791 h 1189786"/>
                <a:gd name="connsiteX8" fmla="*/ 799100 w 1507355"/>
                <a:gd name="connsiteY8" fmla="*/ 718842 h 1189786"/>
                <a:gd name="connsiteX9" fmla="*/ 201908 w 1507355"/>
                <a:gd name="connsiteY9" fmla="*/ 1189786 h 1189786"/>
                <a:gd name="connsiteX10" fmla="*/ 122687 w 1507355"/>
                <a:gd name="connsiteY10" fmla="*/ 1102072 h 1189786"/>
                <a:gd name="connsiteX11" fmla="*/ 694757 w 1507355"/>
                <a:gd name="connsiteY11" fmla="*/ 639705 h 1189786"/>
                <a:gd name="connsiteX12" fmla="*/ 0 w 1507355"/>
                <a:gd name="connsiteY12" fmla="*/ 340406 h 1189786"/>
                <a:gd name="connsiteX0" fmla="*/ 0 w 1458429"/>
                <a:gd name="connsiteY0" fmla="*/ 340406 h 1189786"/>
                <a:gd name="connsiteX1" fmla="*/ 255653 w 1458429"/>
                <a:gd name="connsiteY1" fmla="*/ 0 h 1189786"/>
                <a:gd name="connsiteX2" fmla="*/ 776130 w 1458429"/>
                <a:gd name="connsiteY2" fmla="*/ 588280 h 1189786"/>
                <a:gd name="connsiteX3" fmla="*/ 1252391 w 1458429"/>
                <a:gd name="connsiteY3" fmla="*/ 0 h 1189786"/>
                <a:gd name="connsiteX4" fmla="*/ 1458429 w 1458429"/>
                <a:gd name="connsiteY4" fmla="*/ 261219 h 1189786"/>
                <a:gd name="connsiteX5" fmla="*/ 907054 w 1458429"/>
                <a:gd name="connsiteY5" fmla="*/ 647083 h 1189786"/>
                <a:gd name="connsiteX6" fmla="*/ 1410534 w 1458429"/>
                <a:gd name="connsiteY6" fmla="*/ 1034546 h 1189786"/>
                <a:gd name="connsiteX7" fmla="*/ 1317303 w 1458429"/>
                <a:gd name="connsiteY7" fmla="*/ 1137791 h 1189786"/>
                <a:gd name="connsiteX8" fmla="*/ 799100 w 1458429"/>
                <a:gd name="connsiteY8" fmla="*/ 718842 h 1189786"/>
                <a:gd name="connsiteX9" fmla="*/ 201908 w 1458429"/>
                <a:gd name="connsiteY9" fmla="*/ 1189786 h 1189786"/>
                <a:gd name="connsiteX10" fmla="*/ 122687 w 1458429"/>
                <a:gd name="connsiteY10" fmla="*/ 1102072 h 1189786"/>
                <a:gd name="connsiteX11" fmla="*/ 694757 w 1458429"/>
                <a:gd name="connsiteY11" fmla="*/ 639705 h 1189786"/>
                <a:gd name="connsiteX12" fmla="*/ 0 w 1458429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252391 w 1436784"/>
                <a:gd name="connsiteY3" fmla="*/ 0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436784"/>
                <a:gd name="connsiteY0" fmla="*/ 340406 h 1189786"/>
                <a:gd name="connsiteX1" fmla="*/ 255653 w 1436784"/>
                <a:gd name="connsiteY1" fmla="*/ 0 h 1189786"/>
                <a:gd name="connsiteX2" fmla="*/ 776130 w 1436784"/>
                <a:gd name="connsiteY2" fmla="*/ 588280 h 1189786"/>
                <a:gd name="connsiteX3" fmla="*/ 1364319 w 1436784"/>
                <a:gd name="connsiteY3" fmla="*/ 156244 h 1189786"/>
                <a:gd name="connsiteX4" fmla="*/ 1436784 w 1436784"/>
                <a:gd name="connsiteY4" fmla="*/ 237326 h 1189786"/>
                <a:gd name="connsiteX5" fmla="*/ 907054 w 1436784"/>
                <a:gd name="connsiteY5" fmla="*/ 647083 h 1189786"/>
                <a:gd name="connsiteX6" fmla="*/ 1410534 w 1436784"/>
                <a:gd name="connsiteY6" fmla="*/ 1034546 h 1189786"/>
                <a:gd name="connsiteX7" fmla="*/ 1317303 w 1436784"/>
                <a:gd name="connsiteY7" fmla="*/ 1137791 h 1189786"/>
                <a:gd name="connsiteX8" fmla="*/ 799100 w 1436784"/>
                <a:gd name="connsiteY8" fmla="*/ 718842 h 1189786"/>
                <a:gd name="connsiteX9" fmla="*/ 201908 w 1436784"/>
                <a:gd name="connsiteY9" fmla="*/ 1189786 h 1189786"/>
                <a:gd name="connsiteX10" fmla="*/ 122687 w 1436784"/>
                <a:gd name="connsiteY10" fmla="*/ 1102072 h 1189786"/>
                <a:gd name="connsiteX11" fmla="*/ 694757 w 1436784"/>
                <a:gd name="connsiteY11" fmla="*/ 639705 h 1189786"/>
                <a:gd name="connsiteX12" fmla="*/ 0 w 1436784"/>
                <a:gd name="connsiteY12" fmla="*/ 340406 h 1189786"/>
                <a:gd name="connsiteX0" fmla="*/ 0 w 1353159"/>
                <a:gd name="connsiteY0" fmla="*/ 264643 h 1189786"/>
                <a:gd name="connsiteX1" fmla="*/ 172028 w 1353159"/>
                <a:gd name="connsiteY1" fmla="*/ 0 h 1189786"/>
                <a:gd name="connsiteX2" fmla="*/ 692505 w 1353159"/>
                <a:gd name="connsiteY2" fmla="*/ 588280 h 1189786"/>
                <a:gd name="connsiteX3" fmla="*/ 1280694 w 1353159"/>
                <a:gd name="connsiteY3" fmla="*/ 156244 h 1189786"/>
                <a:gd name="connsiteX4" fmla="*/ 1353159 w 1353159"/>
                <a:gd name="connsiteY4" fmla="*/ 237326 h 1189786"/>
                <a:gd name="connsiteX5" fmla="*/ 823429 w 1353159"/>
                <a:gd name="connsiteY5" fmla="*/ 647083 h 1189786"/>
                <a:gd name="connsiteX6" fmla="*/ 1326909 w 1353159"/>
                <a:gd name="connsiteY6" fmla="*/ 1034546 h 1189786"/>
                <a:gd name="connsiteX7" fmla="*/ 1233678 w 1353159"/>
                <a:gd name="connsiteY7" fmla="*/ 1137791 h 1189786"/>
                <a:gd name="connsiteX8" fmla="*/ 715475 w 1353159"/>
                <a:gd name="connsiteY8" fmla="*/ 718842 h 1189786"/>
                <a:gd name="connsiteX9" fmla="*/ 118283 w 1353159"/>
                <a:gd name="connsiteY9" fmla="*/ 1189786 h 1189786"/>
                <a:gd name="connsiteX10" fmla="*/ 39062 w 1353159"/>
                <a:gd name="connsiteY10" fmla="*/ 1102072 h 1189786"/>
                <a:gd name="connsiteX11" fmla="*/ 611132 w 1353159"/>
                <a:gd name="connsiteY11" fmla="*/ 639705 h 1189786"/>
                <a:gd name="connsiteX12" fmla="*/ 0 w 1353159"/>
                <a:gd name="connsiteY12" fmla="*/ 264643 h 118978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692505 w 1353159"/>
                <a:gd name="connsiteY2" fmla="*/ 433450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11132 w 1353159"/>
                <a:gd name="connsiteY11" fmla="*/ 484875 h 1034956"/>
                <a:gd name="connsiteX12" fmla="*/ 0 w 1353159"/>
                <a:gd name="connsiteY12" fmla="*/ 109813 h 1034956"/>
                <a:gd name="connsiteX0" fmla="*/ 0 w 1353159"/>
                <a:gd name="connsiteY0" fmla="*/ 109813 h 1034956"/>
                <a:gd name="connsiteX1" fmla="*/ 79782 w 1353159"/>
                <a:gd name="connsiteY1" fmla="*/ 0 h 1034956"/>
                <a:gd name="connsiteX2" fmla="*/ 741487 w 1353159"/>
                <a:gd name="connsiteY2" fmla="*/ 445705 h 1034956"/>
                <a:gd name="connsiteX3" fmla="*/ 1280694 w 1353159"/>
                <a:gd name="connsiteY3" fmla="*/ 1414 h 1034956"/>
                <a:gd name="connsiteX4" fmla="*/ 1353159 w 1353159"/>
                <a:gd name="connsiteY4" fmla="*/ 82496 h 1034956"/>
                <a:gd name="connsiteX5" fmla="*/ 823429 w 1353159"/>
                <a:gd name="connsiteY5" fmla="*/ 492253 h 1034956"/>
                <a:gd name="connsiteX6" fmla="*/ 1326909 w 1353159"/>
                <a:gd name="connsiteY6" fmla="*/ 879716 h 1034956"/>
                <a:gd name="connsiteX7" fmla="*/ 1233678 w 1353159"/>
                <a:gd name="connsiteY7" fmla="*/ 982961 h 1034956"/>
                <a:gd name="connsiteX8" fmla="*/ 715475 w 1353159"/>
                <a:gd name="connsiteY8" fmla="*/ 564012 h 1034956"/>
                <a:gd name="connsiteX9" fmla="*/ 118283 w 1353159"/>
                <a:gd name="connsiteY9" fmla="*/ 1034956 h 1034956"/>
                <a:gd name="connsiteX10" fmla="*/ 39062 w 1353159"/>
                <a:gd name="connsiteY10" fmla="*/ 947242 h 1034956"/>
                <a:gd name="connsiteX11" fmla="*/ 650858 w 1353159"/>
                <a:gd name="connsiteY11" fmla="*/ 509266 h 1034956"/>
                <a:gd name="connsiteX12" fmla="*/ 0 w 1353159"/>
                <a:gd name="connsiteY12" fmla="*/ 109813 h 1034956"/>
                <a:gd name="connsiteX0" fmla="*/ 0 w 1353159"/>
                <a:gd name="connsiteY0" fmla="*/ 108399 h 1033542"/>
                <a:gd name="connsiteX1" fmla="*/ 92860 w 1353159"/>
                <a:gd name="connsiteY1" fmla="*/ 36617 h 1033542"/>
                <a:gd name="connsiteX2" fmla="*/ 741487 w 1353159"/>
                <a:gd name="connsiteY2" fmla="*/ 444291 h 1033542"/>
                <a:gd name="connsiteX3" fmla="*/ 1280694 w 1353159"/>
                <a:gd name="connsiteY3" fmla="*/ 0 h 1033542"/>
                <a:gd name="connsiteX4" fmla="*/ 1353159 w 1353159"/>
                <a:gd name="connsiteY4" fmla="*/ 81082 h 1033542"/>
                <a:gd name="connsiteX5" fmla="*/ 823429 w 1353159"/>
                <a:gd name="connsiteY5" fmla="*/ 490839 h 1033542"/>
                <a:gd name="connsiteX6" fmla="*/ 1326909 w 1353159"/>
                <a:gd name="connsiteY6" fmla="*/ 878302 h 1033542"/>
                <a:gd name="connsiteX7" fmla="*/ 1233678 w 1353159"/>
                <a:gd name="connsiteY7" fmla="*/ 981547 h 1033542"/>
                <a:gd name="connsiteX8" fmla="*/ 715475 w 1353159"/>
                <a:gd name="connsiteY8" fmla="*/ 562598 h 1033542"/>
                <a:gd name="connsiteX9" fmla="*/ 118283 w 1353159"/>
                <a:gd name="connsiteY9" fmla="*/ 1033542 h 1033542"/>
                <a:gd name="connsiteX10" fmla="*/ 39062 w 1353159"/>
                <a:gd name="connsiteY10" fmla="*/ 945828 h 1033542"/>
                <a:gd name="connsiteX11" fmla="*/ 650858 w 1353159"/>
                <a:gd name="connsiteY11" fmla="*/ 507852 h 1033542"/>
                <a:gd name="connsiteX12" fmla="*/ 0 w 1353159"/>
                <a:gd name="connsiteY12" fmla="*/ 108399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14223 w 1333704"/>
                <a:gd name="connsiteY7" fmla="*/ 981547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242055 w 1333704"/>
                <a:gd name="connsiteY7" fmla="*/ 951831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307454 w 1333704"/>
                <a:gd name="connsiteY6" fmla="*/ 878302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803974 w 1333704"/>
                <a:gd name="connsiteY5" fmla="*/ 490839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67383 w 1333704"/>
                <a:gd name="connsiteY5" fmla="*/ 514612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71488 w 1333704"/>
                <a:gd name="connsiteY6" fmla="*/ 897385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192015 w 1333704"/>
                <a:gd name="connsiteY7" fmla="*/ 969039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19607 w 1333704"/>
                <a:gd name="connsiteY10" fmla="*/ 945828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112900 h 1033542"/>
                <a:gd name="connsiteX1" fmla="*/ 73405 w 1333704"/>
                <a:gd name="connsiteY1" fmla="*/ 36617 h 1033542"/>
                <a:gd name="connsiteX2" fmla="*/ 722032 w 1333704"/>
                <a:gd name="connsiteY2" fmla="*/ 444291 h 1033542"/>
                <a:gd name="connsiteX3" fmla="*/ 1261239 w 1333704"/>
                <a:gd name="connsiteY3" fmla="*/ 0 h 1033542"/>
                <a:gd name="connsiteX4" fmla="*/ 1333704 w 1333704"/>
                <a:gd name="connsiteY4" fmla="*/ 81082 h 1033542"/>
                <a:gd name="connsiteX5" fmla="*/ 777328 w 1333704"/>
                <a:gd name="connsiteY5" fmla="*/ 504477 h 1033542"/>
                <a:gd name="connsiteX6" fmla="*/ 1297573 w 1333704"/>
                <a:gd name="connsiteY6" fmla="*/ 895130 h 1033542"/>
                <a:gd name="connsiteX7" fmla="*/ 1234049 w 1333704"/>
                <a:gd name="connsiteY7" fmla="*/ 954585 h 1033542"/>
                <a:gd name="connsiteX8" fmla="*/ 696020 w 1333704"/>
                <a:gd name="connsiteY8" fmla="*/ 562598 h 1033542"/>
                <a:gd name="connsiteX9" fmla="*/ 98828 w 1333704"/>
                <a:gd name="connsiteY9" fmla="*/ 1033542 h 1033542"/>
                <a:gd name="connsiteX10" fmla="*/ 33872 w 1333704"/>
                <a:gd name="connsiteY10" fmla="*/ 967782 h 1033542"/>
                <a:gd name="connsiteX11" fmla="*/ 631403 w 1333704"/>
                <a:gd name="connsiteY11" fmla="*/ 507852 h 1033542"/>
                <a:gd name="connsiteX12" fmla="*/ 0 w 1333704"/>
                <a:gd name="connsiteY12" fmla="*/ 112900 h 1033542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33704"/>
                <a:gd name="connsiteY0" fmla="*/ 93635 h 1014277"/>
                <a:gd name="connsiteX1" fmla="*/ 73405 w 1333704"/>
                <a:gd name="connsiteY1" fmla="*/ 17352 h 1014277"/>
                <a:gd name="connsiteX2" fmla="*/ 722032 w 1333704"/>
                <a:gd name="connsiteY2" fmla="*/ 425026 h 1014277"/>
                <a:gd name="connsiteX3" fmla="*/ 1276818 w 1333704"/>
                <a:gd name="connsiteY3" fmla="*/ 0 h 1014277"/>
                <a:gd name="connsiteX4" fmla="*/ 1333704 w 1333704"/>
                <a:gd name="connsiteY4" fmla="*/ 61817 h 1014277"/>
                <a:gd name="connsiteX5" fmla="*/ 777328 w 1333704"/>
                <a:gd name="connsiteY5" fmla="*/ 485212 h 1014277"/>
                <a:gd name="connsiteX6" fmla="*/ 1297573 w 1333704"/>
                <a:gd name="connsiteY6" fmla="*/ 875865 h 1014277"/>
                <a:gd name="connsiteX7" fmla="*/ 1234049 w 1333704"/>
                <a:gd name="connsiteY7" fmla="*/ 935320 h 1014277"/>
                <a:gd name="connsiteX8" fmla="*/ 696020 w 1333704"/>
                <a:gd name="connsiteY8" fmla="*/ 543333 h 1014277"/>
                <a:gd name="connsiteX9" fmla="*/ 98828 w 1333704"/>
                <a:gd name="connsiteY9" fmla="*/ 1014277 h 1014277"/>
                <a:gd name="connsiteX10" fmla="*/ 33872 w 1333704"/>
                <a:gd name="connsiteY10" fmla="*/ 948517 h 1014277"/>
                <a:gd name="connsiteX11" fmla="*/ 631403 w 1333704"/>
                <a:gd name="connsiteY11" fmla="*/ 488587 h 1014277"/>
                <a:gd name="connsiteX12" fmla="*/ 0 w 1333704"/>
                <a:gd name="connsiteY12" fmla="*/ 93635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94633 w 1306305"/>
                <a:gd name="connsiteY2" fmla="*/ 425026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88690 h 1014277"/>
                <a:gd name="connsiteX1" fmla="*/ 46006 w 1306305"/>
                <a:gd name="connsiteY1" fmla="*/ 17352 h 1014277"/>
                <a:gd name="connsiteX2" fmla="*/ 679372 w 1306305"/>
                <a:gd name="connsiteY2" fmla="*/ 439227 h 1014277"/>
                <a:gd name="connsiteX3" fmla="*/ 1249419 w 1306305"/>
                <a:gd name="connsiteY3" fmla="*/ 0 h 1014277"/>
                <a:gd name="connsiteX4" fmla="*/ 1306305 w 1306305"/>
                <a:gd name="connsiteY4" fmla="*/ 61817 h 1014277"/>
                <a:gd name="connsiteX5" fmla="*/ 749929 w 1306305"/>
                <a:gd name="connsiteY5" fmla="*/ 485212 h 1014277"/>
                <a:gd name="connsiteX6" fmla="*/ 1270174 w 1306305"/>
                <a:gd name="connsiteY6" fmla="*/ 875865 h 1014277"/>
                <a:gd name="connsiteX7" fmla="*/ 1206650 w 1306305"/>
                <a:gd name="connsiteY7" fmla="*/ 935320 h 1014277"/>
                <a:gd name="connsiteX8" fmla="*/ 668621 w 1306305"/>
                <a:gd name="connsiteY8" fmla="*/ 543333 h 1014277"/>
                <a:gd name="connsiteX9" fmla="*/ 71429 w 1306305"/>
                <a:gd name="connsiteY9" fmla="*/ 1014277 h 1014277"/>
                <a:gd name="connsiteX10" fmla="*/ 6473 w 1306305"/>
                <a:gd name="connsiteY10" fmla="*/ 948517 h 1014277"/>
                <a:gd name="connsiteX11" fmla="*/ 604004 w 1306305"/>
                <a:gd name="connsiteY11" fmla="*/ 488587 h 1014277"/>
                <a:gd name="connsiteX12" fmla="*/ 0 w 1306305"/>
                <a:gd name="connsiteY12" fmla="*/ 88690 h 1014277"/>
                <a:gd name="connsiteX0" fmla="*/ 0 w 1306305"/>
                <a:gd name="connsiteY0" fmla="*/ 117447 h 1043034"/>
                <a:gd name="connsiteX1" fmla="*/ 108490 w 1306305"/>
                <a:gd name="connsiteY1" fmla="*/ 0 h 1043034"/>
                <a:gd name="connsiteX2" fmla="*/ 679372 w 1306305"/>
                <a:gd name="connsiteY2" fmla="*/ 467984 h 1043034"/>
                <a:gd name="connsiteX3" fmla="*/ 1249419 w 1306305"/>
                <a:gd name="connsiteY3" fmla="*/ 28757 h 1043034"/>
                <a:gd name="connsiteX4" fmla="*/ 1306305 w 1306305"/>
                <a:gd name="connsiteY4" fmla="*/ 90574 h 1043034"/>
                <a:gd name="connsiteX5" fmla="*/ 749929 w 1306305"/>
                <a:gd name="connsiteY5" fmla="*/ 513969 h 1043034"/>
                <a:gd name="connsiteX6" fmla="*/ 1270174 w 1306305"/>
                <a:gd name="connsiteY6" fmla="*/ 904622 h 1043034"/>
                <a:gd name="connsiteX7" fmla="*/ 1206650 w 1306305"/>
                <a:gd name="connsiteY7" fmla="*/ 964077 h 1043034"/>
                <a:gd name="connsiteX8" fmla="*/ 668621 w 1306305"/>
                <a:gd name="connsiteY8" fmla="*/ 572090 h 1043034"/>
                <a:gd name="connsiteX9" fmla="*/ 71429 w 1306305"/>
                <a:gd name="connsiteY9" fmla="*/ 1043034 h 1043034"/>
                <a:gd name="connsiteX10" fmla="*/ 6473 w 1306305"/>
                <a:gd name="connsiteY10" fmla="*/ 977274 h 1043034"/>
                <a:gd name="connsiteX11" fmla="*/ 604004 w 1306305"/>
                <a:gd name="connsiteY11" fmla="*/ 517344 h 1043034"/>
                <a:gd name="connsiteX12" fmla="*/ 0 w 1306305"/>
                <a:gd name="connsiteY12" fmla="*/ 117447 h 1043034"/>
                <a:gd name="connsiteX0" fmla="*/ 44754 w 1299832"/>
                <a:gd name="connsiteY0" fmla="*/ 84163 h 1043034"/>
                <a:gd name="connsiteX1" fmla="*/ 102017 w 1299832"/>
                <a:gd name="connsiteY1" fmla="*/ 0 h 1043034"/>
                <a:gd name="connsiteX2" fmla="*/ 672899 w 1299832"/>
                <a:gd name="connsiteY2" fmla="*/ 467984 h 1043034"/>
                <a:gd name="connsiteX3" fmla="*/ 1242946 w 1299832"/>
                <a:gd name="connsiteY3" fmla="*/ 28757 h 1043034"/>
                <a:gd name="connsiteX4" fmla="*/ 1299832 w 1299832"/>
                <a:gd name="connsiteY4" fmla="*/ 90574 h 1043034"/>
                <a:gd name="connsiteX5" fmla="*/ 743456 w 1299832"/>
                <a:gd name="connsiteY5" fmla="*/ 513969 h 1043034"/>
                <a:gd name="connsiteX6" fmla="*/ 1263701 w 1299832"/>
                <a:gd name="connsiteY6" fmla="*/ 904622 h 1043034"/>
                <a:gd name="connsiteX7" fmla="*/ 1200177 w 1299832"/>
                <a:gd name="connsiteY7" fmla="*/ 964077 h 1043034"/>
                <a:gd name="connsiteX8" fmla="*/ 662148 w 1299832"/>
                <a:gd name="connsiteY8" fmla="*/ 572090 h 1043034"/>
                <a:gd name="connsiteX9" fmla="*/ 64956 w 1299832"/>
                <a:gd name="connsiteY9" fmla="*/ 1043034 h 1043034"/>
                <a:gd name="connsiteX10" fmla="*/ 0 w 1299832"/>
                <a:gd name="connsiteY10" fmla="*/ 977274 h 1043034"/>
                <a:gd name="connsiteX11" fmla="*/ 597531 w 1299832"/>
                <a:gd name="connsiteY11" fmla="*/ 517344 h 1043034"/>
                <a:gd name="connsiteX12" fmla="*/ 44754 w 1299832"/>
                <a:gd name="connsiteY12" fmla="*/ 84163 h 104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832" h="1043034">
                  <a:moveTo>
                    <a:pt x="44754" y="84163"/>
                  </a:moveTo>
                  <a:lnTo>
                    <a:pt x="102017" y="0"/>
                  </a:lnTo>
                  <a:lnTo>
                    <a:pt x="672899" y="467984"/>
                  </a:lnTo>
                  <a:lnTo>
                    <a:pt x="1242946" y="28757"/>
                  </a:lnTo>
                  <a:lnTo>
                    <a:pt x="1299832" y="90574"/>
                  </a:lnTo>
                  <a:lnTo>
                    <a:pt x="743456" y="513969"/>
                  </a:lnTo>
                  <a:lnTo>
                    <a:pt x="1263701" y="904622"/>
                  </a:lnTo>
                  <a:lnTo>
                    <a:pt x="1200177" y="964077"/>
                  </a:lnTo>
                  <a:lnTo>
                    <a:pt x="662148" y="572090"/>
                  </a:lnTo>
                  <a:lnTo>
                    <a:pt x="64956" y="1043034"/>
                  </a:lnTo>
                  <a:lnTo>
                    <a:pt x="0" y="977274"/>
                  </a:lnTo>
                  <a:lnTo>
                    <a:pt x="597531" y="517344"/>
                  </a:lnTo>
                  <a:lnTo>
                    <a:pt x="44754" y="84163"/>
                  </a:lnTo>
                  <a:close/>
                </a:path>
              </a:pathLst>
            </a:custGeom>
            <a:solidFill>
              <a:schemeClr val="accent6"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0" name="文字方塊 129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4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42050" y="411510"/>
            <a:ext cx="6667424" cy="4436094"/>
            <a:chOff x="1259632" y="367904"/>
            <a:chExt cx="6667424" cy="4436094"/>
          </a:xfrm>
        </p:grpSpPr>
        <p:grpSp>
          <p:nvGrpSpPr>
            <p:cNvPr id="55" name="群組 54"/>
            <p:cNvGrpSpPr/>
            <p:nvPr/>
          </p:nvGrpSpPr>
          <p:grpSpPr>
            <a:xfrm>
              <a:off x="1259632" y="367904"/>
              <a:ext cx="6667424" cy="4436094"/>
              <a:chOff x="0" y="0"/>
              <a:chExt cx="5608026" cy="3731236"/>
            </a:xfrm>
          </p:grpSpPr>
          <p:graphicFrame>
            <p:nvGraphicFramePr>
              <p:cNvPr id="56" name="圖表 5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4304256"/>
                  </p:ext>
                </p:extLst>
              </p:nvPr>
            </p:nvGraphicFramePr>
            <p:xfrm>
              <a:off x="0" y="0"/>
              <a:ext cx="5608026" cy="37312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57" name="橢圓 56"/>
              <p:cNvSpPr/>
              <p:nvPr/>
            </p:nvSpPr>
            <p:spPr>
              <a:xfrm>
                <a:off x="4834570" y="1695863"/>
                <a:ext cx="124558" cy="124558"/>
              </a:xfrm>
              <a:prstGeom prst="ellipse">
                <a:avLst/>
              </a:prstGeom>
              <a:solidFill>
                <a:srgbClr val="F2D58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4834570" y="1884444"/>
                <a:ext cx="124558" cy="124558"/>
              </a:xfrm>
              <a:prstGeom prst="ellipse">
                <a:avLst/>
              </a:prstGeom>
              <a:solidFill>
                <a:srgbClr val="F9F2B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cxnSp>
            <p:nvCxnSpPr>
              <p:cNvPr id="59" name="直線接點 58"/>
              <p:cNvCxnSpPr/>
              <p:nvPr/>
            </p:nvCxnSpPr>
            <p:spPr>
              <a:xfrm>
                <a:off x="472324" y="97244"/>
                <a:ext cx="0" cy="346025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423966" y="3488970"/>
                <a:ext cx="4239657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6057158" y="2118980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82.6%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806040" y="2528678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64.81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563888" y="2427734"/>
              <a:ext cx="63005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63.3</a:t>
              </a:r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85760" y="3579862"/>
              <a:ext cx="70206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27.89%</a:t>
              </a:r>
              <a:endParaRPr lang="zh-TW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5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31590"/>
            <a:ext cx="7344816" cy="329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醫院人員短缺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基礎的照顧問題可以透過網路資料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或是一些有經驗的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媽媽幫忙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TW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5724128" y="624186"/>
            <a:ext cx="2520280" cy="1800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1840" y="30248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蒐集資料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我們會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依照政府的資訊持續更新</a:t>
            </a: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99468"/>
            <a:ext cx="1917210" cy="14817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5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116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7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62685" r="68062"/>
          <a:stretch/>
        </p:blipFill>
        <p:spPr>
          <a:xfrm>
            <a:off x="1292868" y="3303859"/>
            <a:ext cx="1368152" cy="1712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r="72843" b="76553"/>
          <a:stretch/>
        </p:blipFill>
        <p:spPr>
          <a:xfrm>
            <a:off x="1508892" y="259047"/>
            <a:ext cx="936104" cy="10757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5" t="62685"/>
          <a:stretch/>
        </p:blipFill>
        <p:spPr>
          <a:xfrm>
            <a:off x="7305562" y="3035945"/>
            <a:ext cx="1296454" cy="1712014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8" idx="1"/>
          </p:cNvCxnSpPr>
          <p:nvPr/>
        </p:nvCxnSpPr>
        <p:spPr>
          <a:xfrm>
            <a:off x="5364088" y="2715766"/>
            <a:ext cx="1941474" cy="1176186"/>
          </a:xfrm>
          <a:prstGeom prst="straightConnector1">
            <a:avLst/>
          </a:prstGeom>
          <a:ln w="88900" cmpd="sng">
            <a:solidFill>
              <a:srgbClr val="CDBCB5"/>
            </a:solidFill>
            <a:prstDash val="solid"/>
            <a:round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323528" y="1313448"/>
            <a:ext cx="3225507" cy="2087679"/>
            <a:chOff x="323528" y="1313448"/>
            <a:chExt cx="3225507" cy="2087679"/>
          </a:xfrm>
        </p:grpSpPr>
        <p:grpSp>
          <p:nvGrpSpPr>
            <p:cNvPr id="38" name="群組 37"/>
            <p:cNvGrpSpPr/>
            <p:nvPr/>
          </p:nvGrpSpPr>
          <p:grpSpPr>
            <a:xfrm>
              <a:off x="323528" y="1313448"/>
              <a:ext cx="1327780" cy="538222"/>
              <a:chOff x="386049" y="1313448"/>
              <a:chExt cx="1327780" cy="538222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386049" y="1457904"/>
                <a:ext cx="1327780" cy="393766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成長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數據正常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472994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回傳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39" name="群組 38"/>
            <p:cNvGrpSpPr/>
            <p:nvPr/>
          </p:nvGrpSpPr>
          <p:grpSpPr>
            <a:xfrm>
              <a:off x="323528" y="1913394"/>
              <a:ext cx="1327780" cy="730364"/>
              <a:chOff x="386049" y="1313448"/>
              <a:chExt cx="1327780" cy="730364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施打的疫苗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達成的里程碑</a:t>
                </a:r>
                <a:endPara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" name="群組 40"/>
              <p:cNvGrpSpPr/>
              <p:nvPr/>
            </p:nvGrpSpPr>
            <p:grpSpPr>
              <a:xfrm>
                <a:off x="472994" y="1313448"/>
                <a:ext cx="543739" cy="307777"/>
                <a:chOff x="493531" y="1509176"/>
                <a:chExt cx="564300" cy="307777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93531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提</a:t>
                  </a:r>
                  <a:r>
                    <a:rPr lang="zh-TW" altLang="en-US" dirty="0"/>
                    <a:t>醒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44" name="群組 43"/>
            <p:cNvGrpSpPr/>
            <p:nvPr/>
          </p:nvGrpSpPr>
          <p:grpSpPr>
            <a:xfrm>
              <a:off x="323528" y="2670763"/>
              <a:ext cx="1327780" cy="730364"/>
              <a:chOff x="386049" y="1313448"/>
              <a:chExt cx="1327780" cy="730364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386049" y="1457904"/>
                <a:ext cx="1327780" cy="58590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小孩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教育</a:t>
                </a: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孕期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知識</a:t>
                </a:r>
              </a:p>
            </p:txBody>
          </p:sp>
          <p:grpSp>
            <p:nvGrpSpPr>
              <p:cNvPr id="46" name="群組 45"/>
              <p:cNvGrpSpPr/>
              <p:nvPr/>
            </p:nvGrpSpPr>
            <p:grpSpPr>
              <a:xfrm>
                <a:off x="472992" y="1313448"/>
                <a:ext cx="543739" cy="307777"/>
                <a:chOff x="493530" y="1509176"/>
                <a:chExt cx="564300" cy="307777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569521" y="1530535"/>
                  <a:ext cx="412318" cy="187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93530" y="1509176"/>
                  <a:ext cx="5643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/>
                    <a:t>推</a:t>
                  </a:r>
                  <a:r>
                    <a:rPr lang="zh-TW" altLang="en-US" dirty="0"/>
                    <a:t>播</a:t>
                  </a:r>
                  <a:endParaRPr lang="en-US" altLang="zh-TW" dirty="0"/>
                </a:p>
              </p:txBody>
            </p:sp>
          </p:grpSp>
        </p:grpSp>
        <p:grpSp>
          <p:nvGrpSpPr>
            <p:cNvPr id="73" name="群組 72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2344332" y="1920317"/>
                <a:ext cx="1204703" cy="9320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已施打疫苗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已達成里程碑</a:t>
                </a: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2549188" y="1004192"/>
            <a:ext cx="1618329" cy="1124980"/>
            <a:chOff x="2549188" y="1004192"/>
            <a:chExt cx="1618329" cy="1124980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6350891" y="302686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提供資料</a:t>
            </a:r>
            <a:endParaRPr lang="zh-TW" altLang="en-US" sz="1200" dirty="0"/>
          </a:p>
        </p:txBody>
      </p:sp>
      <p:grpSp>
        <p:nvGrpSpPr>
          <p:cNvPr id="75" name="群組 74"/>
          <p:cNvGrpSpPr/>
          <p:nvPr/>
        </p:nvGrpSpPr>
        <p:grpSpPr>
          <a:xfrm>
            <a:off x="2461401" y="3611592"/>
            <a:ext cx="4774895" cy="688350"/>
            <a:chOff x="2461401" y="3611592"/>
            <a:chExt cx="4774895" cy="688350"/>
          </a:xfrm>
        </p:grpSpPr>
        <p:cxnSp>
          <p:nvCxnSpPr>
            <p:cNvPr id="11" name="直線單箭頭接點 10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紀錄、疫苗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施打、里程碑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討論區、孕期知識、小孩教育</a:t>
              </a: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174212" y="1709932"/>
            <a:ext cx="1189876" cy="1296144"/>
            <a:chOff x="4174212" y="1709932"/>
            <a:chExt cx="1189876" cy="12961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0" t="29821" r="37535" b="43497"/>
            <a:stretch/>
          </p:blipFill>
          <p:spPr>
            <a:xfrm>
              <a:off x="4207341" y="1709932"/>
              <a:ext cx="1080120" cy="1224136"/>
            </a:xfrm>
            <a:prstGeom prst="rect">
              <a:avLst/>
            </a:prstGeom>
          </p:spPr>
        </p:pic>
        <p:sp>
          <p:nvSpPr>
            <p:cNvPr id="63" name="橢圓 62"/>
            <p:cNvSpPr/>
            <p:nvPr/>
          </p:nvSpPr>
          <p:spPr>
            <a:xfrm>
              <a:off x="4174212" y="2044962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5205219" y="2862060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7304706" y="245586"/>
            <a:ext cx="1317832" cy="1517213"/>
            <a:chOff x="7304706" y="245586"/>
            <a:chExt cx="1317832" cy="15172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1" r="3280" b="66931"/>
            <a:stretch/>
          </p:blipFill>
          <p:spPr>
            <a:xfrm>
              <a:off x="7398402" y="245586"/>
              <a:ext cx="1224136" cy="1517213"/>
            </a:xfrm>
            <a:prstGeom prst="rect">
              <a:avLst/>
            </a:prstGeom>
          </p:spPr>
        </p:pic>
        <p:sp>
          <p:nvSpPr>
            <p:cNvPr id="66" name="橢圓 65"/>
            <p:cNvSpPr/>
            <p:nvPr/>
          </p:nvSpPr>
          <p:spPr>
            <a:xfrm>
              <a:off x="7304706" y="1476599"/>
              <a:ext cx="15886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287461" y="1004193"/>
            <a:ext cx="2110941" cy="1317807"/>
            <a:chOff x="5287461" y="1004193"/>
            <a:chExt cx="2110941" cy="1317807"/>
          </a:xfrm>
        </p:grpSpPr>
        <p:sp>
          <p:nvSpPr>
            <p:cNvPr id="60" name="矩形 59"/>
            <p:cNvSpPr/>
            <p:nvPr/>
          </p:nvSpPr>
          <p:spPr>
            <a:xfrm>
              <a:off x="5524585" y="1202320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資料、管理</a:t>
              </a:r>
              <a:endParaRPr lang="zh-TW" altLang="en-US" sz="1200" dirty="0"/>
            </a:p>
          </p:txBody>
        </p:sp>
        <p:cxnSp>
          <p:nvCxnSpPr>
            <p:cNvPr id="15" name="直線單箭頭接點 14"/>
            <p:cNvCxnSpPr>
              <a:stCxn id="3" idx="3"/>
              <a:endCxn id="7" idx="1"/>
            </p:cNvCxnSpPr>
            <p:nvPr/>
          </p:nvCxnSpPr>
          <p:spPr>
            <a:xfrm flipV="1">
              <a:off x="5287461" y="1004193"/>
              <a:ext cx="2110941" cy="131780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40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0" y="1659550"/>
            <a:ext cx="9144000" cy="1159800"/>
          </a:xfrm>
          <a:prstGeom prst="rect">
            <a:avLst/>
          </a:prstGeom>
          <a:ln w="57150"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廷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 報告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602016" y="4547904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7C7F91"/>
                </a:solidFill>
                <a:latin typeface="Aharoni" panose="02010803020104030203" pitchFamily="2" charset="-79"/>
                <a:ea typeface="Amatic SC"/>
                <a:cs typeface="Aharoni" panose="02010803020104030203" pitchFamily="2" charset="-79"/>
                <a:sym typeface="Amatic SC"/>
              </a:rPr>
              <a:t>9</a:t>
            </a:r>
            <a:endParaRPr lang="zh-TW" altLang="en-US" sz="2000" b="1" dirty="0">
              <a:solidFill>
                <a:srgbClr val="7C7F91"/>
              </a:solidFill>
              <a:latin typeface="Aharoni" panose="02010803020104030203" pitchFamily="2" charset="-79"/>
              <a:ea typeface="Amatic SC"/>
              <a:cs typeface="Aharoni" panose="02010803020104030203" pitchFamily="2" charset="-79"/>
              <a:sym typeface="Amatic SC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79530" y="374595"/>
            <a:ext cx="6984940" cy="4373364"/>
            <a:chOff x="1244299" y="224678"/>
            <a:chExt cx="10116479" cy="63340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6" y="224678"/>
              <a:ext cx="9508274" cy="633406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338350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合作夥伴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42458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關鍵活動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04014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價值主張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5571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顧客關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968690" y="356834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目標客群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59578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關鍵資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339396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通路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60226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收入來源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797" y="2016059"/>
              <a:ext cx="2415399" cy="2421140"/>
            </a:xfrm>
            <a:prstGeom prst="rect">
              <a:avLst/>
            </a:prstGeom>
            <a:effectLst>
              <a:outerShdw blurRad="1270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1471355" y="936913"/>
              <a:ext cx="1208665" cy="12035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醫生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衛生署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</a:t>
              </a:r>
              <a:r>
                <a:rPr lang="zh-TW" altLang="en-US" sz="1600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778611" y="1016287"/>
              <a:ext cx="1864881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紀錄育兒生活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吸收育兒知識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598555" y="1016287"/>
              <a:ext cx="2640209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提供更便利的平台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代替傳統手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冊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55821" y="3375200"/>
              <a:ext cx="1830384" cy="16938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軟硬體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客戶數據庫</a:t>
              </a:r>
              <a:endPara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專站開發人</a:t>
              </a:r>
              <a:r>
                <a:rPr lang="zh-TW" altLang="en-US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263746" y="936913"/>
              <a:ext cx="1576180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使用者回饋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系統改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善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38516" y="967741"/>
              <a:ext cx="1828491" cy="10698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孕婦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新生兒父母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幼童</a:t>
              </a:r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71904" y="3663566"/>
              <a:ext cx="1450372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</a:p>
            <a:p>
              <a:pPr algn="ctr"/>
              <a:r>
                <a:rPr lang="en-US" altLang="zh-TW" b="1" dirty="0" err="1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60226" y="5583976"/>
              <a:ext cx="4128012" cy="84694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免費</a:t>
              </a:r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(Free)</a:t>
              </a:r>
            </a:p>
            <a:p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嬰兒用品廠商可刊登廣告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1" r="14884"/>
            <a:stretch/>
          </p:blipFill>
          <p:spPr>
            <a:xfrm>
              <a:off x="9215351" y="2161095"/>
              <a:ext cx="2145427" cy="302577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0" r="18490"/>
            <a:stretch/>
          </p:blipFill>
          <p:spPr>
            <a:xfrm flipH="1">
              <a:off x="1244299" y="2059536"/>
              <a:ext cx="1105593" cy="3094514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774" y="3401771"/>
              <a:ext cx="706986" cy="578957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986" y="1623713"/>
              <a:ext cx="1402113" cy="1189672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">
              <a:off x="3585249" y="1650229"/>
              <a:ext cx="1108852" cy="1086484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338350" y="5603909"/>
              <a:ext cx="3905404" cy="4903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架設平台的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力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、時間成本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8350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成本結構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569" y="5013880"/>
              <a:ext cx="1034290" cy="973448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5" t="19785" r="23612" b="18986"/>
            <a:stretch/>
          </p:blipFill>
          <p:spPr>
            <a:xfrm rot="1562145">
              <a:off x="9573241" y="5389500"/>
              <a:ext cx="812378" cy="1000136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78" y="4295601"/>
              <a:ext cx="1066932" cy="1069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498</Words>
  <Application>Microsoft Office PowerPoint</Application>
  <PresentationFormat>如螢幕大小 (16:9)</PresentationFormat>
  <Paragraphs>152</Paragraphs>
  <Slides>19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Microsoft Yi Baiti</vt:lpstr>
      <vt:lpstr>Aharoni</vt:lpstr>
      <vt:lpstr>Adobe Hebrew</vt:lpstr>
      <vt:lpstr>新細明體</vt:lpstr>
      <vt:lpstr>微軟正黑體</vt:lpstr>
      <vt:lpstr>Amatic SC</vt:lpstr>
      <vt:lpstr>Arial</vt:lpstr>
      <vt:lpstr>Muli Light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176</cp:revision>
  <dcterms:modified xsi:type="dcterms:W3CDTF">2019-05-31T04:33:22Z</dcterms:modified>
</cp:coreProperties>
</file>